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1" r:id="rId10"/>
    <p:sldId id="265" r:id="rId11"/>
    <p:sldId id="262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BC4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8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93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5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5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00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0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3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7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1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9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5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752A6-9E0F-434B-89EA-8629F3A9DB12}" type="datetimeFigureOut">
              <a:rPr lang="en-US" smtClean="0"/>
              <a:t>3/30/21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9780F-2CE4-DB46-9133-71D557FC6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28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1710.09285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Conditioning on </a:t>
            </a:r>
            <a:r>
              <a:rPr lang="en-US" dirty="0" err="1"/>
              <a:t>a_t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03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9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6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92150"/>
            <a:ext cx="73025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9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Conditional Gaussian;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Wikipedia;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6" y="2227060"/>
            <a:ext cx="6734629" cy="3548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343" y="6085114"/>
            <a:ext cx="766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*derivation using partitioned matrices in </a:t>
            </a:r>
            <a:r>
              <a:rPr lang="en-US" dirty="0" err="1"/>
              <a:t>Ch</a:t>
            </a:r>
            <a:r>
              <a:rPr lang="en-US" dirty="0"/>
              <a:t> 13.3 of </a:t>
            </a:r>
            <a:r>
              <a:rPr lang="en-US" dirty="0" err="1"/>
              <a:t>Micheal</a:t>
            </a:r>
            <a:r>
              <a:rPr lang="en-US" dirty="0"/>
              <a:t> Jordan’s CS281 text</a:t>
            </a:r>
          </a:p>
        </p:txBody>
      </p:sp>
    </p:spTree>
    <p:extLst>
      <p:ext uri="{BB962C8B-B14F-4D97-AF65-F5344CB8AC3E}">
        <p14:creationId xmlns:p14="http://schemas.microsoft.com/office/powerpoint/2010/main" val="39768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fact; Affine transforms of Gaussians are also Gaussians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045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6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we can make a joint distribution of </a:t>
            </a:r>
            <a:r>
              <a:rPr lang="en-US" dirty="0" err="1"/>
              <a:t>y_t</a:t>
            </a:r>
            <a:r>
              <a:rPr lang="en-US" dirty="0"/>
              <a:t> and </a:t>
            </a:r>
            <a:r>
              <a:rPr lang="en-US" dirty="0" err="1"/>
              <a:t>a_t</a:t>
            </a:r>
            <a:r>
              <a:rPr lang="en-US" dirty="0"/>
              <a:t>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Interesting aside; Conditioning with non-affine transforms; </a:t>
            </a:r>
            <a:r>
              <a:rPr lang="en-US" sz="2000" dirty="0">
                <a:hlinkClick r:id="rId2"/>
              </a:rPr>
              <a:t>https://arxiv.org/pdf/1710.09285.pdf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7064"/>
            <a:ext cx="763270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71857" y="2579914"/>
            <a:ext cx="248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us, let A = K (</a:t>
            </a:r>
            <a:r>
              <a:rPr lang="en-US" dirty="0" err="1"/>
              <a:t>kalman</a:t>
            </a:r>
            <a:r>
              <a:rPr lang="en-US" dirty="0"/>
              <a:t> gain via decoder)</a:t>
            </a:r>
          </a:p>
        </p:txBody>
      </p:sp>
    </p:spTree>
    <p:extLst>
      <p:ext uri="{BB962C8B-B14F-4D97-AF65-F5344CB8AC3E}">
        <p14:creationId xmlns:p14="http://schemas.microsoft.com/office/powerpoint/2010/main" val="178162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we can write;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72199" y="1542596"/>
                <a:ext cx="5617029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b="0" i="1" smtClean="0">
                          <a:latin typeface="Cambria Math" charset="0"/>
                        </a:rPr>
                        <m:t>~ </m:t>
                      </m:r>
                      <m:r>
                        <a:rPr lang="en-US" b="0" i="1" smtClean="0">
                          <a:latin typeface="Cambria Math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,  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Σ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/>
                  <a:t>?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r>
                      <a:rPr lang="en-US" b="0" i="0" smtClean="0">
                        <a:latin typeface="Cambria Math" charset="0"/>
                      </a:rPr>
                      <m:t>((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b="0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2199" y="1542596"/>
                <a:ext cx="5617029" cy="4351338"/>
              </a:xfrm>
              <a:blipFill rotWithShape="0">
                <a:blip r:embed="rId2"/>
                <a:stretch>
                  <a:fillRect l="-868" t="-6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30684" y="5624739"/>
                <a:ext cx="635725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sz="2000" b="0" i="1" smtClean="0">
                          <a:latin typeface="Cambria Math" charset="0"/>
                        </a:rPr>
                        <m:t>~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mr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𝐾𝐴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 ,  </m:t>
                      </m:r>
                      <m:d>
                        <m:dPr>
                          <m:ctrlPr>
                            <a:rPr lang="mr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b="0" i="1" smtClean="0"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smtClean="0">
                                            <a:latin typeface="Cambria Math" charset="0"/>
                                          </a:rPr>
                                          <m:t>W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Font typeface="Arial"/>
                  <a:buNone/>
                </a:pPr>
                <a:endParaRPr lang="en-US" sz="2000" dirty="0"/>
              </a:p>
              <a:p>
                <a:pPr marL="0" indent="0">
                  <a:buFont typeface="Arial"/>
                  <a:buNone/>
                </a:pPr>
                <a:endParaRPr lang="en-US" sz="2000" dirty="0"/>
              </a:p>
              <a:p>
                <a:pPr marL="0" indent="0">
                  <a:buFont typeface="Arial"/>
                  <a:buNone/>
                </a:pPr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84" y="5624739"/>
                <a:ext cx="6357258" cy="43513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" y="2052499"/>
                <a:ext cx="6172198" cy="326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*Note </a:t>
                </a:r>
                <a:r>
                  <a:rPr lang="mr-IN" sz="1400" dirty="0"/>
                  <a:t>–</a:t>
                </a:r>
                <a:r>
                  <a:rPr lang="en-US" sz="1400" dirty="0"/>
                  <a:t> these steps are different than KF dynamics</a:t>
                </a:r>
              </a:p>
              <a:p>
                <a:r>
                  <a:rPr lang="en-US" sz="1400" dirty="0"/>
                  <a:t>update equations </a:t>
                </a:r>
                <a:r>
                  <a:rPr lang="mr-IN" sz="1400" dirty="0"/>
                  <a:t>–</a:t>
                </a:r>
                <a:r>
                  <a:rPr lang="en-US" sz="1400" dirty="0"/>
                  <a:t> there an estimated covariance is tracked, here don</a:t>
                </a:r>
                <a:r>
                  <a:rPr lang="mr-IN" sz="1400" dirty="0"/>
                  <a:t>’</a:t>
                </a:r>
                <a:r>
                  <a:rPr lang="en-US" sz="1400" dirty="0"/>
                  <a:t>t think we need to do this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is observed. 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/>
                  <a:t>**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−</m:t>
                    </m:r>
                    <m:r>
                      <a:rPr lang="en-US" sz="1400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r>
                      <a:rPr lang="en-US" sz="1400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−1|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−</m:t>
                    </m:r>
                    <m:r>
                      <a:rPr lang="en-US" sz="1400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14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−1|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/>
                  <a:t>**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𝐸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)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𝐸</m:t>
                                </m:r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14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sz="1400" b="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charset="0"/>
                        </a:rPr>
                        <m:t>E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𝐴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charset="0"/>
                        </a:rPr>
                        <m:t>E</m:t>
                      </m:r>
                      <m:r>
                        <a:rPr lang="en-US" sz="1400" b="0" i="1" smtClean="0">
                          <a:latin typeface="Cambria Math" charset="0"/>
                        </a:rPr>
                        <m:t>((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−1|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)(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−1|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𝐴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−1|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charset="0"/>
                        </a:rPr>
                        <m:t>𝑊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−1|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  <m:sub/>
                    </m:sSub>
                  </m:oMath>
                </a14:m>
                <a:r>
                  <a:rPr lang="en-US" sz="1400" dirty="0"/>
                  <a:t> is the tracked covariance;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052499"/>
                <a:ext cx="6172198" cy="3267882"/>
              </a:xfrm>
              <a:prstGeom prst="rect">
                <a:avLst/>
              </a:prstGeom>
              <a:blipFill rotWithShape="0">
                <a:blip r:embed="rId4"/>
                <a:stretch>
                  <a:fillRect l="-296" t="-373" b="-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75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92884" y="650837"/>
                <a:ext cx="5486401" cy="4190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charset="0"/>
                  </a:rPr>
                  <a:t>Confirming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K</m:t>
                        </m:r>
                        <m:r>
                          <a:rPr lang="en-US" i="0">
                            <a:latin typeface="Cambria Math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en-US" i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i</m:t>
                        </m:r>
                      </m:sub>
                    </m:sSub>
                    <m:r>
                      <a:rPr lang="en-US" i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endParaRPr lang="en-US" b="0" i="1" dirty="0">
                  <a:latin typeface="Cambria Math" charset="0"/>
                </a:endParaRPr>
              </a:p>
              <a:p>
                <a:endParaRPr lang="en-US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𝑥𝑎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𝑎𝑎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+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𝐾𝑊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+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𝐾𝑊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+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𝐾𝑊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𝐾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84" y="650837"/>
                <a:ext cx="5486401" cy="4190634"/>
              </a:xfrm>
              <a:prstGeom prst="rect">
                <a:avLst/>
              </a:prstGeom>
              <a:blipFill rotWithShape="0">
                <a:blip r:embed="rId2"/>
                <a:stretch>
                  <a:fillRect l="-2556" t="-2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20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we can write for z-scored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42596"/>
                <a:ext cx="10951028" cy="4351338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∗(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charset="0"/>
                        </a:rPr>
                        <m:t>~ </m:t>
                      </m:r>
                      <m:r>
                        <a:rPr lang="en-US" b="0" i="1" smtClean="0">
                          <a:latin typeface="Cambria Math" charset="0"/>
                        </a:rPr>
                        <m:t>𝑁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,  </m:t>
                      </m:r>
                      <m:d>
                        <m:d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Σ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𝐾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Σ</m:t>
                                </m:r>
                                <m:sSup>
                                  <m:sSupPr>
                                    <m:ctrl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K_s = K*S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/>
                  <a:t>?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0, 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</m:d>
                  </m:oMath>
                </a14:m>
                <a:endParaRPr lang="en-US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r>
                      <a:rPr lang="en-US" b="0" i="0" smtClean="0">
                        <a:latin typeface="Cambria Math" charset="0"/>
                      </a:rPr>
                      <m:t>((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b="0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Ay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t</m:t>
                                </m:r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42596"/>
                <a:ext cx="10951028" cy="4351338"/>
              </a:xfrm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4025" y="5446320"/>
                <a:ext cx="6357258" cy="1222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sz="2000" b="0" i="1" smtClean="0">
                          <a:latin typeface="Cambria Math" charset="0"/>
                        </a:rPr>
                        <m:t>~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mr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 ,  </m:t>
                      </m:r>
                      <m:d>
                        <m:dPr>
                          <m:ctrlPr>
                            <a:rPr lang="mr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smtClean="0">
                                            <a:latin typeface="Cambria Math" charset="0"/>
                                          </a:rPr>
                                          <m:t>W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25" y="5446320"/>
                <a:ext cx="6357258" cy="1222109"/>
              </a:xfrm>
              <a:prstGeom prst="rect">
                <a:avLst/>
              </a:prstGeom>
              <a:blipFill>
                <a:blip r:embed="rId3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25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92884" y="650837"/>
                <a:ext cx="11195038" cy="38779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latin typeface="Cambria Math" charset="0"/>
                  </a:rPr>
                  <a:t>Confirming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i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? </a:t>
                </a:r>
              </a:p>
              <a:p>
                <a:pPr algn="ctr"/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𝑥𝑎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𝑎𝑎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+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𝑊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:endParaRPr lang="en-US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+ </m:t>
                        </m:r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𝑊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b="0" dirty="0"/>
              </a:p>
              <a:p>
                <a:pPr algn="ctr"/>
                <a:endParaRPr lang="en-US" dirty="0"/>
              </a:p>
              <a:p>
                <a:pPr algn="ctr"/>
                <a:endParaRPr lang="en-US" b="0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84" y="650837"/>
                <a:ext cx="11195038" cy="3877985"/>
              </a:xfrm>
              <a:prstGeom prst="rect">
                <a:avLst/>
              </a:prstGeom>
              <a:blipFill>
                <a:blip r:embed="rId2"/>
                <a:stretch>
                  <a:fillRect t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6E0D01A-2CFA-7147-B305-BB74BBF1D4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3391" y="4699188"/>
                <a:ext cx="6357258" cy="12221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mr-IN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mr>
                      </m:m>
                      <m:r>
                        <a:rPr lang="en-US" sz="2000" b="0" i="1" smtClean="0">
                          <a:latin typeface="Cambria Math" charset="0"/>
                        </a:rPr>
                        <m:t>~ 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d>
                        <m:dPr>
                          <m:ctrlPr>
                            <a:rPr lang="mr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𝐴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 ,  </m:t>
                      </m:r>
                      <m:d>
                        <m:dPr>
                          <m:ctrlPr>
                            <a:rPr lang="mr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 b="0" i="0" smtClean="0">
                                            <a:latin typeface="Cambria Math" charset="0"/>
                                          </a:rPr>
                                          <m:t>W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</a:rPr>
                                  <m:t>W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6E0D01A-2CFA-7147-B305-BB74BBF1D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91" y="4699188"/>
                <a:ext cx="6357258" cy="12221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67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Example;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513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Distribution of data; </a:t>
            </a:r>
          </a:p>
          <a:p>
            <a:pPr lvl="1"/>
            <a:r>
              <a:rPr lang="en-US" sz="1600" dirty="0"/>
              <a:t>2D, mean = (2, 1)</a:t>
            </a:r>
          </a:p>
          <a:p>
            <a:pPr lvl="1"/>
            <a:r>
              <a:rPr lang="en-US" sz="1600" dirty="0" err="1"/>
              <a:t>Cov</a:t>
            </a:r>
            <a:r>
              <a:rPr lang="en-US" sz="1600" dirty="0"/>
              <a:t> = [[10, 1],[1, .5]]</a:t>
            </a: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Decoder 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</a:rPr>
              <a:t>K = (1, 1)</a:t>
            </a: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/>
              <a:t>For a given decoder readout (e.g. -10), compute line orthogonal to the decoder (</a:t>
            </a:r>
            <a:r>
              <a:rPr lang="en-US" sz="2000" dirty="0">
                <a:solidFill>
                  <a:srgbClr val="0432FF"/>
                </a:solidFill>
              </a:rPr>
              <a:t>blue</a:t>
            </a:r>
            <a:r>
              <a:rPr lang="en-US" sz="2000" dirty="0"/>
              <a:t>), and expected mean (</a:t>
            </a:r>
            <a:r>
              <a:rPr lang="en-US" sz="2000" dirty="0">
                <a:solidFill>
                  <a:srgbClr val="CE2BC4"/>
                </a:solidFill>
              </a:rPr>
              <a:t>magenta</a:t>
            </a:r>
            <a:r>
              <a:rPr lang="en-US" sz="2000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0" y="463550"/>
            <a:ext cx="7302500" cy="547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22771" y="5845629"/>
            <a:ext cx="10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Neuron 1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4543668" y="2928258"/>
            <a:ext cx="10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Neuron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85514" y="1235911"/>
            <a:ext cx="124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1D readout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738257" y="3450771"/>
            <a:ext cx="141514" cy="3592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88244" y="3816628"/>
            <a:ext cx="15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Readout = -10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05957" y="258242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E2BC4"/>
                </a:solidFill>
              </a:rPr>
              <a:t>E(X | a=-10)</a:t>
            </a:r>
          </a:p>
        </p:txBody>
      </p:sp>
    </p:spTree>
    <p:extLst>
      <p:ext uri="{BB962C8B-B14F-4D97-AF65-F5344CB8AC3E}">
        <p14:creationId xmlns:p14="http://schemas.microsoft.com/office/powerpoint/2010/main" val="1589541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607</Words>
  <Application>Microsoft Macintosh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Mangal</vt:lpstr>
      <vt:lpstr>Office Theme</vt:lpstr>
      <vt:lpstr>Conditioning on a_t</vt:lpstr>
      <vt:lpstr>Review Conditional Gaussian; </vt:lpstr>
      <vt:lpstr>Other fact; Affine transforms of Gaussians are also Gaussians </vt:lpstr>
      <vt:lpstr>So we can make a joint distribution of y_t and a_t: </vt:lpstr>
      <vt:lpstr>So, we can write; </vt:lpstr>
      <vt:lpstr>PowerPoint Presentation</vt:lpstr>
      <vt:lpstr>So, we can write for z-scored  </vt:lpstr>
      <vt:lpstr>PowerPoint Presentation</vt:lpstr>
      <vt:lpstr>Example;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Conditioning on a_t</dc:title>
  <dc:creator>Preeya Khanna</dc:creator>
  <cp:lastModifiedBy>Preeya Khanna</cp:lastModifiedBy>
  <cp:revision>15</cp:revision>
  <dcterms:created xsi:type="dcterms:W3CDTF">2020-06-29T22:03:26Z</dcterms:created>
  <dcterms:modified xsi:type="dcterms:W3CDTF">2021-03-30T23:59:24Z</dcterms:modified>
</cp:coreProperties>
</file>